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3" r:id="rId1"/>
  </p:sldMasterIdLst>
  <p:notesMasterIdLst>
    <p:notesMasterId r:id="rId17"/>
  </p:notesMasterIdLst>
  <p:handoutMasterIdLst>
    <p:handoutMasterId r:id="rId18"/>
  </p:handoutMasterIdLst>
  <p:sldIdLst>
    <p:sldId id="256" r:id="rId2"/>
    <p:sldId id="300" r:id="rId3"/>
    <p:sldId id="296" r:id="rId4"/>
    <p:sldId id="308" r:id="rId5"/>
    <p:sldId id="309" r:id="rId6"/>
    <p:sldId id="318" r:id="rId7"/>
    <p:sldId id="310" r:id="rId8"/>
    <p:sldId id="312" r:id="rId9"/>
    <p:sldId id="313" r:id="rId10"/>
    <p:sldId id="314" r:id="rId11"/>
    <p:sldId id="315" r:id="rId12"/>
    <p:sldId id="316" r:id="rId13"/>
    <p:sldId id="317" r:id="rId14"/>
    <p:sldId id="319" r:id="rId15"/>
    <p:sldId id="320" r:id="rId16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01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0" autoAdjust="0"/>
    <p:restoredTop sz="94660" autoAdjust="0"/>
  </p:normalViewPr>
  <p:slideViewPr>
    <p:cSldViewPr snapToGrid="0">
      <p:cViewPr varScale="1">
        <p:scale>
          <a:sx n="100" d="100"/>
          <a:sy n="100" d="100"/>
        </p:scale>
        <p:origin x="102" y="17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11" d="100"/>
          <a:sy n="111" d="100"/>
        </p:scale>
        <p:origin x="190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3AE2617-BCB8-9DC6-303B-0E3785A48E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504E81-5D0A-B5BD-08BA-C392A1F6FD4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92BB5-CE76-40AC-AEC4-0558252222B2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D5B735-2893-E796-3DB4-2321BDDDB13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7E14A3-62DE-DA16-B8B7-85A9436B97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DF9BF-0DAA-4D89-AF2E-E71E989E6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596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213D4-ADE3-4C0D-B094-E2BE89F003C9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FDD446-9836-4D3B-B6EE-517207AA24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855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FDD446-9836-4D3B-B6EE-517207AA24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8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9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992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49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4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97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418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29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14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50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386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09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AA3DD-88D1-4069-A5D7-9F983856D843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A771E-CBFF-4E6A-ACD5-EEF29C143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6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509" y="1034822"/>
            <a:ext cx="58233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C3092B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Technical Design Thinking I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C3092B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Fall 2025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319" y="1227016"/>
            <a:ext cx="3724795" cy="392484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245886" y="2469758"/>
            <a:ext cx="5467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Software Structures / Programming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98640" y="4290097"/>
            <a:ext cx="24662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Dr. Bruce McFall</a:t>
            </a:r>
          </a:p>
        </p:txBody>
      </p:sp>
    </p:spTree>
    <p:extLst>
      <p:ext uri="{BB962C8B-B14F-4D97-AF65-F5344CB8AC3E}">
        <p14:creationId xmlns:p14="http://schemas.microsoft.com/office/powerpoint/2010/main" val="1141605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40751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5" y="15457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Operators – Arithmetic / Logical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C02D5BC-D799-C764-7007-3E605E8E5C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4781" y="1169285"/>
            <a:ext cx="4779071" cy="270316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9A40F6-DBDB-D3F4-619C-ED977ACB4AD6}"/>
              </a:ext>
            </a:extLst>
          </p:cNvPr>
          <p:cNvSpPr txBox="1"/>
          <p:nvPr/>
        </p:nvSpPr>
        <p:spPr>
          <a:xfrm>
            <a:off x="2488217" y="4300980"/>
            <a:ext cx="6172200" cy="120032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 rtl="0"/>
            <a:r>
              <a:rPr lang="en-US" b="1" i="1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Operators</a:t>
            </a:r>
            <a:r>
              <a:rPr lang="en-US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each language are often very similar, so </a:t>
            </a:r>
            <a:r>
              <a:rPr lang="en-US" b="1" i="1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check the syntax guide</a:t>
            </a:r>
            <a:r>
              <a:rPr lang="en-US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closely for each of the fundamental language structures shown above and use versions shown there to keep from using incorrect versions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588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40751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5" y="15457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Arithmetic Operations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9BB7963-8A32-3A38-11CA-9A96770FA46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986" y="1270287"/>
            <a:ext cx="2718663" cy="201352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9DDFAE-8F8B-3973-7F81-51D09B688B04}"/>
              </a:ext>
            </a:extLst>
          </p:cNvPr>
          <p:cNvSpPr txBox="1"/>
          <p:nvPr/>
        </p:nvSpPr>
        <p:spPr>
          <a:xfrm>
            <a:off x="2488217" y="3797316"/>
            <a:ext cx="6172200" cy="156966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setup of </a:t>
            </a:r>
            <a:r>
              <a:rPr lang="en-US" sz="1600" b="1" i="1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Arithmetic Operations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uses </a:t>
            </a:r>
            <a:r>
              <a:rPr lang="en-US" sz="1600" b="1" i="1" u="sng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 Operands and 1 Operator 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- using values that are specific to commands necessary to do basic math such as </a:t>
            </a:r>
            <a:r>
              <a:rPr lang="en-US" sz="1600" b="1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(+  -  x  /  ^)</a:t>
            </a:r>
          </a:p>
          <a:p>
            <a:pPr algn="l" rtl="0"/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 always check with the syntax guide for the language that you are using for your project</a:t>
            </a:r>
            <a:endParaRPr lang="en-US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193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40750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5" y="15457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Logical Operations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79A9D91-F2A4-6101-33C6-3C68EAC7671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984" y="1270287"/>
            <a:ext cx="2718663" cy="201352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4FC872-7CCC-7620-6113-3267B09083D5}"/>
              </a:ext>
            </a:extLst>
          </p:cNvPr>
          <p:cNvSpPr txBox="1"/>
          <p:nvPr/>
        </p:nvSpPr>
        <p:spPr>
          <a:xfrm>
            <a:off x="2488215" y="3679671"/>
            <a:ext cx="6172200" cy="181588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setup of </a:t>
            </a:r>
            <a:r>
              <a:rPr lang="en-US" sz="1600" b="1" i="1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Logical Operations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uses </a:t>
            </a:r>
            <a:r>
              <a:rPr lang="en-US" sz="1600" b="1" i="1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 Operands and 1 Operator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using values that are specific to commands necessary to do basic comparisons </a:t>
            </a:r>
            <a:r>
              <a:rPr lang="en-US" sz="1600" b="1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(&gt;  &lt;  &gt;=  &lt;=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) as well as other more complex operations</a:t>
            </a:r>
            <a:br>
              <a:rPr lang="en-US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 always check with the syntax guide for the language that you are using for your project</a:t>
            </a:r>
            <a:endParaRPr lang="en-US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81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88376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5" y="15457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Iteration / Repetition Operations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7B16B8-6AA1-718F-8126-ADE47529D930}"/>
              </a:ext>
            </a:extLst>
          </p:cNvPr>
          <p:cNvSpPr txBox="1"/>
          <p:nvPr/>
        </p:nvSpPr>
        <p:spPr>
          <a:xfrm>
            <a:off x="2488218" y="2136338"/>
            <a:ext cx="6172200" cy="258532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Iteration is based on completing a piece of code a number of times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, typically using a </a:t>
            </a:r>
            <a:r>
              <a:rPr lang="en-US" b="1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"for"</a:t>
            </a:r>
            <a:r>
              <a:rPr lang="en-US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loop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, starting at a certain number and then counting up/down by a certain step size until the loop is completed based on the conditions given for the loop. </a:t>
            </a:r>
            <a:r>
              <a:rPr lang="en-US" b="1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Repetition is a more general loop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, typically using a </a:t>
            </a:r>
            <a:r>
              <a:rPr lang="en-US" b="1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"while"</a:t>
            </a:r>
            <a:r>
              <a:rPr lang="en-US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loop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with assorted syntax types which have various possible conditions possible and can be set up to execute until the conditions are </a:t>
            </a: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"true" or "false"</a:t>
            </a:r>
          </a:p>
        </p:txBody>
      </p:sp>
    </p:spTree>
    <p:extLst>
      <p:ext uri="{BB962C8B-B14F-4D97-AF65-F5344CB8AC3E}">
        <p14:creationId xmlns:p14="http://schemas.microsoft.com/office/powerpoint/2010/main" val="2650218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40751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5" y="15457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Encapsulation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CF1CB3-5134-1EE7-464A-0449EC5C8448}"/>
              </a:ext>
            </a:extLst>
          </p:cNvPr>
          <p:cNvSpPr txBox="1"/>
          <p:nvPr/>
        </p:nvSpPr>
        <p:spPr>
          <a:xfrm>
            <a:off x="2354868" y="2690336"/>
            <a:ext cx="6438900" cy="147732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</a:t>
            </a:r>
            <a:r>
              <a:rPr lang="en-US" sz="1800" b="1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generic Input and Output values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provide a </a:t>
            </a:r>
            <a:r>
              <a:rPr lang="en-US" sz="1800" b="1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generic wrapper around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specific algorithms, code sequences, etc. to help with reuse and overall uncluttered program structure (</a:t>
            </a:r>
            <a:r>
              <a:rPr lang="en-U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functions, subroutines, external libraries, and other language specific named components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819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40751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5" y="15457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Language Structures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4E4218-CDF0-4298-A843-E4282BB5017B}"/>
              </a:ext>
            </a:extLst>
          </p:cNvPr>
          <p:cNvSpPr txBox="1"/>
          <p:nvPr/>
        </p:nvSpPr>
        <p:spPr>
          <a:xfrm>
            <a:off x="1058183" y="1336119"/>
            <a:ext cx="9032269" cy="418576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 rtl="0"/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Structures:</a:t>
            </a:r>
            <a:r>
              <a:rPr lang="en-US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 and use structures to define, access, and change various types of data, (variables, arrays, matrices, vectors, etc.) using the binary computer memory</a:t>
            </a:r>
          </a:p>
          <a:p>
            <a:pPr algn="l" rtl="0"/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/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Arithmetic: </a:t>
            </a:r>
            <a:r>
              <a:rPr lang="en-US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Perform basic operations using various arithmetic operators (addition, subtraction, multiplication, and division)</a:t>
            </a:r>
          </a:p>
          <a:p>
            <a:pPr algn="l" rtl="0"/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/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Logical:</a:t>
            </a:r>
            <a:r>
              <a:rPr lang="en-US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Make decisions about certain conditions using various logical operators, then follow the proper path (and execute) the matching sequence of commands</a:t>
            </a:r>
          </a:p>
          <a:p>
            <a:pPr algn="l" rtl="0"/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/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Repetition/Iteration:</a:t>
            </a:r>
            <a:r>
              <a:rPr lang="en-US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Perform some action repeatedly or via iteration, based on certain conditions and within various loop structures</a:t>
            </a:r>
          </a:p>
          <a:p>
            <a:pPr algn="l" rtl="0"/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/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Encapsulation: </a:t>
            </a:r>
            <a:r>
              <a:rPr lang="en-US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 generic Input and Output values to provide a generic wrapper around specific algorithms, code sequences, etc. to help with reuse and overall uncluttered program structure (functions, subroutines, external libraries, and other language specific named components)</a:t>
            </a:r>
          </a:p>
          <a:p>
            <a:pPr algn="l" rtl="0"/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/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Input:</a:t>
            </a:r>
            <a:r>
              <a:rPr lang="en-US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Read/Get data from devices external to the computer (keyboards, USB Drive, etc.)</a:t>
            </a:r>
          </a:p>
          <a:p>
            <a:pPr algn="l" rtl="0"/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/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Output:</a:t>
            </a:r>
            <a:r>
              <a:rPr lang="en-US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Write/Send data to devices external to the computer (a display, a file, or other devices)</a:t>
            </a:r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050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03086" y="24481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Building Blocks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98F580-FE8C-8C0D-9DEC-79AEAF08E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49" y="1604962"/>
            <a:ext cx="819150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781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03086" y="217531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Main Software Structures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Three main programming structures">
            <a:hlinkClick r:id="" action="ppaction://media"/>
            <a:extLst>
              <a:ext uri="{FF2B5EF4-FFF2-40B4-BE49-F238E27FC236}">
                <a16:creationId xmlns:a16="http://schemas.microsoft.com/office/drawing/2014/main" id="{484B9745-65C3-FAD4-B173-D3573F497B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62075" y="762000"/>
            <a:ext cx="8953500" cy="504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57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5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03086" y="217531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Algorithms">
            <a:hlinkClick r:id="" action="ppaction://media"/>
            <a:extLst>
              <a:ext uri="{FF2B5EF4-FFF2-40B4-BE49-F238E27FC236}">
                <a16:creationId xmlns:a16="http://schemas.microsoft.com/office/drawing/2014/main" id="{F4EB2F26-47B4-C507-16C6-8F3CEA5993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9236" y="740751"/>
            <a:ext cx="9153525" cy="516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71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4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03086" y="217531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Binary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nary">
            <a:hlinkClick r:id="" action="ppaction://media"/>
            <a:extLst>
              <a:ext uri="{FF2B5EF4-FFF2-40B4-BE49-F238E27FC236}">
                <a16:creationId xmlns:a16="http://schemas.microsoft.com/office/drawing/2014/main" id="{3919203F-FC64-35CF-5D4D-E41354E646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3085" y="740751"/>
            <a:ext cx="9385827" cy="529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11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6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40751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5" y="15457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Programming Languages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1A0347-F090-EBAA-1BF7-33B880F6156D}"/>
              </a:ext>
            </a:extLst>
          </p:cNvPr>
          <p:cNvSpPr txBox="1"/>
          <p:nvPr/>
        </p:nvSpPr>
        <p:spPr>
          <a:xfrm>
            <a:off x="1759556" y="2767280"/>
            <a:ext cx="7629524" cy="132343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Once the fundamental language structures that connect to the basic software/hardware level are described and understood, </a:t>
            </a:r>
            <a:r>
              <a:rPr lang="en-US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using a different programming language to solve a problem can/will basically involve a change of syntax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736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40751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4" y="165550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Structures – Variable Declaration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9C0857D-0590-B6EA-EFCB-EF0501F3BF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36572" y="1084192"/>
            <a:ext cx="3475493" cy="123814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D7319F-C8C0-89B3-FE5B-AC6CDBB122F7}"/>
              </a:ext>
            </a:extLst>
          </p:cNvPr>
          <p:cNvSpPr txBox="1"/>
          <p:nvPr/>
        </p:nvSpPr>
        <p:spPr>
          <a:xfrm>
            <a:off x="1097569" y="2589960"/>
            <a:ext cx="8953500" cy="304698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 algn="l" rtl="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i="1" u="sng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Variable Declaration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an important step which allows the correct identification of the bits that are used for the variable (int </a:t>
            </a:r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en-US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identifies how many bits are defined for the variable </a:t>
            </a:r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 The identifier for each </a:t>
            </a:r>
            <a:r>
              <a:rPr lang="en-US" sz="1600" b="1" i="1" u="sng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Type</a:t>
            </a:r>
            <a:r>
              <a:rPr lang="en-US" sz="1600" b="1" i="1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can change based on the </a:t>
            </a:r>
            <a:r>
              <a:rPr lang="en-US" sz="1600" b="1" i="1" u="sng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syntax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a programming language, but are for the most part very similar. Note the different patterns of bits used for different data types shown below </a:t>
            </a:r>
            <a:r>
              <a:rPr lang="en-US" sz="1600" b="1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(it's not important for you to know the details, the identifier takes care of that for you)</a:t>
            </a:r>
            <a:br>
              <a:rPr lang="en-US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Correctly typed variables are important because many difficult to find errors are caused by not taking enough care when deciding what the type should be. </a:t>
            </a:r>
            <a:r>
              <a:rPr lang="en-US" sz="1600" b="1" i="1" u="sng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Compiled Languages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often require you to specifically type each variable, where </a:t>
            </a:r>
            <a:r>
              <a:rPr lang="en-US" sz="1600" b="1" i="1" u="sng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Interpreted Languages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often figure out the types automatically "on the fly" which can result in unforeseen errors that are difficult to debug</a:t>
            </a:r>
            <a:endParaRPr lang="en-US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432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40751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5" y="15457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Structures – Variable Declaration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78D60A-5764-CC32-2DAE-1EE41F0135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772" y="1031132"/>
            <a:ext cx="4813094" cy="175242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2339D5-4F87-C5B4-E8F2-BFB7783CEB24}"/>
              </a:ext>
            </a:extLst>
          </p:cNvPr>
          <p:cNvSpPr txBox="1"/>
          <p:nvPr/>
        </p:nvSpPr>
        <p:spPr>
          <a:xfrm>
            <a:off x="1521431" y="3059682"/>
            <a:ext cx="8105776" cy="258532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As was shown in the initial diagram of variable declaration, two other exceptionally important items are part of the combined variable declaration/assignment statement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i="1" dirty="0">
                <a:solidFill>
                  <a:srgbClr val="C00000"/>
                </a:solidFill>
              </a:rPr>
              <a:t>Operands and Operators</a:t>
            </a:r>
            <a:r>
              <a:rPr lang="en-US" i="1" dirty="0"/>
              <a:t> are the fundamental glue that integrates all arithmetic and logical methods together in almost any programming language and will be included in most of the following descriptions of language fundamentals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b="1" i="1" dirty="0">
                <a:solidFill>
                  <a:srgbClr val="C00000"/>
                </a:solidFill>
              </a:rPr>
              <a:t>Operators</a:t>
            </a:r>
            <a:r>
              <a:rPr lang="en-US" i="1" dirty="0"/>
              <a:t> perform various operations on </a:t>
            </a:r>
            <a:r>
              <a:rPr lang="en-US" b="1" i="1" dirty="0">
                <a:solidFill>
                  <a:srgbClr val="C00000"/>
                </a:solidFill>
              </a:rPr>
              <a:t>Operands</a:t>
            </a:r>
            <a:r>
              <a:rPr lang="en-US" i="1" dirty="0"/>
              <a:t>. In this case, the </a:t>
            </a:r>
            <a:r>
              <a:rPr lang="en-US" b="1" i="1" dirty="0">
                <a:solidFill>
                  <a:srgbClr val="C00000"/>
                </a:solidFill>
              </a:rPr>
              <a:t>Assignment Operator</a:t>
            </a:r>
            <a:r>
              <a:rPr lang="en-US" i="1" dirty="0">
                <a:solidFill>
                  <a:srgbClr val="C00000"/>
                </a:solidFill>
              </a:rPr>
              <a:t> </a:t>
            </a:r>
            <a:r>
              <a:rPr lang="en-US" b="1" i="1" dirty="0">
                <a:solidFill>
                  <a:srgbClr val="C00000"/>
                </a:solidFill>
              </a:rPr>
              <a:t>(=)</a:t>
            </a:r>
            <a:r>
              <a:rPr lang="en-US" i="1" dirty="0"/>
              <a:t>, is used to copy a constant, literal, variable expression result, or function result to a variable</a:t>
            </a:r>
          </a:p>
        </p:txBody>
      </p:sp>
    </p:spTree>
    <p:extLst>
      <p:ext uri="{BB962C8B-B14F-4D97-AF65-F5344CB8AC3E}">
        <p14:creationId xmlns:p14="http://schemas.microsoft.com/office/powerpoint/2010/main" val="4240551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C825AC8-5D40-35BD-2EC2-0F55B677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02" y="740751"/>
            <a:ext cx="9670034" cy="5086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233532"/>
            <a:ext cx="12192000" cy="624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032810"/>
            <a:ext cx="12192000" cy="200722"/>
          </a:xfrm>
          <a:prstGeom prst="rect">
            <a:avLst/>
          </a:prstGeom>
          <a:solidFill>
            <a:srgbClr val="E00122"/>
          </a:solidFill>
          <a:ln>
            <a:noFill/>
          </a:ln>
          <a:effectLst>
            <a:outerShdw blurRad="76200" dist="508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336" y="6032810"/>
            <a:ext cx="1310596" cy="8251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1405" y="154579"/>
            <a:ext cx="938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kern="0" dirty="0">
                <a:solidFill>
                  <a:srgbClr val="C309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Structures – Array / Matrix</a:t>
            </a:r>
            <a:endParaRPr kumimoji="0" lang="en-US" sz="2800" i="0" u="none" strike="noStrike" kern="0" cap="none" spc="0" normalizeH="0" baseline="0" noProof="0" dirty="0">
              <a:ln>
                <a:noFill/>
              </a:ln>
              <a:solidFill>
                <a:srgbClr val="C3092B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F9B9A6-A619-7544-6ED8-E6068D1DF1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1039985"/>
            <a:ext cx="784881" cy="13265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2AAD5-D5A7-7659-DB0C-56B8DEDF6F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2665778"/>
            <a:ext cx="784881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69B7CD-AC10-6EDE-F2BF-16B888B8125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497" y="4300980"/>
            <a:ext cx="786737" cy="13359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DBB9C78-CB43-1E34-D8BF-18AC28D16E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004" y="980515"/>
            <a:ext cx="3790628" cy="188834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9C5DF3-5719-41E1-94B3-7BC736DAE160}"/>
              </a:ext>
            </a:extLst>
          </p:cNvPr>
          <p:cNvSpPr txBox="1"/>
          <p:nvPr/>
        </p:nvSpPr>
        <p:spPr>
          <a:xfrm>
            <a:off x="1103037" y="3066792"/>
            <a:ext cx="8942562" cy="255454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Using similar steps for </a:t>
            </a:r>
            <a:r>
              <a:rPr lang="en-US" sz="1600" b="1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Defining and Data Typing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the setup of an</a:t>
            </a:r>
            <a:r>
              <a:rPr lang="en-US" sz="1600" b="1" i="1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Array / Matrix 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is straightforward with some slight differences, and can change based on language </a:t>
            </a:r>
            <a:r>
              <a:rPr lang="en-US" sz="1600" b="1" i="1" u="sng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syntax</a:t>
            </a:r>
            <a:br>
              <a:rPr lang="en-US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600" b="1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Define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 example 3D arrays shown above, use the same statement - but with some basic changes. This is a general </a:t>
            </a:r>
            <a:r>
              <a:rPr lang="en-US" sz="1600" b="1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Definition and Data Typing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version: </a:t>
            </a:r>
            <a:r>
              <a:rPr lang="en-US" sz="1600" b="1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 </a:t>
            </a:r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Array(3,3,3)</a:t>
            </a:r>
            <a:r>
              <a:rPr lang="en-US" sz="1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statement to initialize it at the same time is a bit more complex. One notation to access an element of the 3D array is based on </a:t>
            </a:r>
            <a:r>
              <a:rPr lang="en-US" sz="16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Array_Name</a:t>
            </a:r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(array number, row number, column number)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so to access the top left element of the yellow array you would use </a:t>
            </a:r>
            <a:r>
              <a:rPr lang="en-US" sz="16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Array_Name</a:t>
            </a:r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(2,1,1)</a:t>
            </a:r>
            <a:r>
              <a:rPr lang="en-US" sz="16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likewise the center of the pink array would be accessed using </a:t>
            </a:r>
            <a:r>
              <a:rPr lang="en-US" sz="16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Array_Name</a:t>
            </a:r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(3,2,2). </a:t>
            </a:r>
            <a:endParaRPr lang="en-US" sz="1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551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10971</TotalTime>
  <Words>956</Words>
  <Application>Microsoft Office PowerPoint</Application>
  <PresentationFormat>Widescreen</PresentationFormat>
  <Paragraphs>48</Paragraphs>
  <Slides>15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Bruce</dc:creator>
  <cp:lastModifiedBy>Mcfall, Bruce (mcfallbd)</cp:lastModifiedBy>
  <cp:revision>324</cp:revision>
  <dcterms:created xsi:type="dcterms:W3CDTF">2020-08-20T17:03:11Z</dcterms:created>
  <dcterms:modified xsi:type="dcterms:W3CDTF">2025-01-25T19:08:32Z</dcterms:modified>
</cp:coreProperties>
</file>

<file path=docProps/thumbnail.jpeg>
</file>